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8" r:id="rId9"/>
    <p:sldId id="270" r:id="rId10"/>
    <p:sldId id="269" r:id="rId11"/>
    <p:sldId id="275" r:id="rId12"/>
    <p:sldId id="271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6"/>
    <p:restoredTop sz="94673"/>
  </p:normalViewPr>
  <p:slideViewPr>
    <p:cSldViewPr snapToGrid="0" snapToObjects="1">
      <p:cViewPr varScale="1">
        <p:scale>
          <a:sx n="62" d="100"/>
          <a:sy n="62" d="100"/>
        </p:scale>
        <p:origin x="192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2CB9-EC85-954D-A109-00D2CDF7D530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FF83-9D6E-204A-9C1B-C94E91C46B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2CB9-EC85-954D-A109-00D2CDF7D530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FF83-9D6E-204A-9C1B-C94E91C46B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2CB9-EC85-954D-A109-00D2CDF7D530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FF83-9D6E-204A-9C1B-C94E91C46B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2CB9-EC85-954D-A109-00D2CDF7D530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FF83-9D6E-204A-9C1B-C94E91C46B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2CB9-EC85-954D-A109-00D2CDF7D530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FF83-9D6E-204A-9C1B-C94E91C46B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2CB9-EC85-954D-A109-00D2CDF7D530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FF83-9D6E-204A-9C1B-C94E91C46B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2CB9-EC85-954D-A109-00D2CDF7D530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FF83-9D6E-204A-9C1B-C94E91C46B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2CB9-EC85-954D-A109-00D2CDF7D530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FF83-9D6E-204A-9C1B-C94E91C46B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2CB9-EC85-954D-A109-00D2CDF7D530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FF83-9D6E-204A-9C1B-C94E91C46B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2CB9-EC85-954D-A109-00D2CDF7D530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FF83-9D6E-204A-9C1B-C94E91C46B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2CB9-EC85-954D-A109-00D2CDF7D530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FF83-9D6E-204A-9C1B-C94E91C46B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E2CB9-EC85-954D-A109-00D2CDF7D530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9FF83-9D6E-204A-9C1B-C94E91C46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9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29289"/>
            <a:ext cx="12192000" cy="1641490"/>
          </a:xfrm>
        </p:spPr>
        <p:txBody>
          <a:bodyPr>
            <a:normAutofit/>
          </a:bodyPr>
          <a:lstStyle/>
          <a:p>
            <a:r>
              <a:rPr lang="en-US" sz="8000" dirty="0"/>
              <a:t>Anomaly Detection in Videos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70542"/>
            <a:ext cx="12192000" cy="17782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Team: </a:t>
            </a:r>
          </a:p>
          <a:p>
            <a:r>
              <a:rPr lang="en-US" dirty="0" err="1"/>
              <a:t>Priyesh</a:t>
            </a:r>
            <a:r>
              <a:rPr lang="en-US" dirty="0"/>
              <a:t> </a:t>
            </a:r>
            <a:r>
              <a:rPr lang="en-US" dirty="0" err="1"/>
              <a:t>Kaushik</a:t>
            </a:r>
            <a:endParaRPr lang="en-US" dirty="0"/>
          </a:p>
          <a:p>
            <a:r>
              <a:rPr lang="en-US" dirty="0" err="1"/>
              <a:t>Haroon</a:t>
            </a:r>
            <a:r>
              <a:rPr lang="en-US" dirty="0"/>
              <a:t> </a:t>
            </a:r>
            <a:r>
              <a:rPr lang="en-US" dirty="0" err="1"/>
              <a:t>Perveez</a:t>
            </a:r>
            <a:endParaRPr lang="en-US" dirty="0"/>
          </a:p>
          <a:p>
            <a:r>
              <a:rPr lang="en-US" dirty="0" err="1"/>
              <a:t>Neelam</a:t>
            </a:r>
            <a:r>
              <a:rPr lang="en-US" dirty="0"/>
              <a:t> Babel</a:t>
            </a:r>
          </a:p>
        </p:txBody>
      </p:sp>
    </p:spTree>
    <p:extLst>
      <p:ext uri="{BB962C8B-B14F-4D97-AF65-F5344CB8AC3E}">
        <p14:creationId xmlns:p14="http://schemas.microsoft.com/office/powerpoint/2010/main" val="1076694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made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video uploaded is converted into frames using JavaScript and the blob files of 10 frames at a time are sent to the server with a POST request</a:t>
            </a:r>
          </a:p>
          <a:p>
            <a:r>
              <a:rPr lang="en-US" dirty="0"/>
              <a:t>The images are then converted in </a:t>
            </a:r>
            <a:r>
              <a:rPr lang="en-US" dirty="0" err="1"/>
              <a:t>numpy</a:t>
            </a:r>
            <a:r>
              <a:rPr lang="en-US" dirty="0"/>
              <a:t> Arrays which are </a:t>
            </a:r>
            <a:r>
              <a:rPr lang="en-US" dirty="0" err="1"/>
              <a:t>feeded</a:t>
            </a:r>
            <a:r>
              <a:rPr lang="en-US" dirty="0"/>
              <a:t> into the model</a:t>
            </a:r>
          </a:p>
          <a:p>
            <a:r>
              <a:rPr lang="en-US" dirty="0"/>
              <a:t>Anomalous Bunch is detected by calculating the reconstruction error and thresholding</a:t>
            </a:r>
          </a:p>
          <a:p>
            <a:r>
              <a:rPr lang="en-US" dirty="0"/>
              <a:t>A gif is created from the anomalous frames and encoded to Base64 string which is rendered on the browser using JavaScript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0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A133E37-1C52-48FB-8F8C-AE697F8F3DF8}"/>
              </a:ext>
            </a:extLst>
          </p:cNvPr>
          <p:cNvSpPr/>
          <p:nvPr/>
        </p:nvSpPr>
        <p:spPr>
          <a:xfrm>
            <a:off x="4677272" y="1789458"/>
            <a:ext cx="1600200" cy="821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65922D-36B8-43BE-AA82-EF7B67A1F697}"/>
              </a:ext>
            </a:extLst>
          </p:cNvPr>
          <p:cNvSpPr txBox="1"/>
          <p:nvPr/>
        </p:nvSpPr>
        <p:spPr>
          <a:xfrm>
            <a:off x="4693935" y="1876972"/>
            <a:ext cx="1519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Flask Application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AEEC8E-BE3C-4858-B16C-CC23F0C0B628}"/>
              </a:ext>
            </a:extLst>
          </p:cNvPr>
          <p:cNvSpPr/>
          <p:nvPr/>
        </p:nvSpPr>
        <p:spPr>
          <a:xfrm>
            <a:off x="2848475" y="1790553"/>
            <a:ext cx="786213" cy="821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BDC6DC-1DD4-4910-BE2F-EBC942C9292D}"/>
              </a:ext>
            </a:extLst>
          </p:cNvPr>
          <p:cNvSpPr txBox="1"/>
          <p:nvPr/>
        </p:nvSpPr>
        <p:spPr>
          <a:xfrm>
            <a:off x="2848474" y="1876973"/>
            <a:ext cx="786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Side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C8178E-D4E9-4687-B089-2BB5EC20A039}"/>
              </a:ext>
            </a:extLst>
          </p:cNvPr>
          <p:cNvCxnSpPr/>
          <p:nvPr/>
        </p:nvCxnSpPr>
        <p:spPr>
          <a:xfrm>
            <a:off x="3634688" y="2200138"/>
            <a:ext cx="1051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B1AAC7-688D-4896-864C-51C2A7515785}"/>
              </a:ext>
            </a:extLst>
          </p:cNvPr>
          <p:cNvSpPr txBox="1"/>
          <p:nvPr/>
        </p:nvSpPr>
        <p:spPr>
          <a:xfrm>
            <a:off x="3660323" y="1829710"/>
            <a:ext cx="99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WebRTC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FAE6A1-981E-417D-87B7-2688DB8DAD1C}"/>
              </a:ext>
            </a:extLst>
          </p:cNvPr>
          <p:cNvCxnSpPr/>
          <p:nvPr/>
        </p:nvCxnSpPr>
        <p:spPr>
          <a:xfrm>
            <a:off x="6224168" y="2200138"/>
            <a:ext cx="1051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4EB5A2-C6D1-46B7-A028-3ACDDEB5B3EA}"/>
              </a:ext>
            </a:extLst>
          </p:cNvPr>
          <p:cNvSpPr txBox="1"/>
          <p:nvPr/>
        </p:nvSpPr>
        <p:spPr>
          <a:xfrm>
            <a:off x="6303109" y="1875256"/>
            <a:ext cx="991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Stream</a:t>
            </a:r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14D89816-BC29-4E49-BFB1-F91BBBD35443}"/>
              </a:ext>
            </a:extLst>
          </p:cNvPr>
          <p:cNvSpPr/>
          <p:nvPr/>
        </p:nvSpPr>
        <p:spPr>
          <a:xfrm>
            <a:off x="7266750" y="1615712"/>
            <a:ext cx="2092319" cy="116666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 Anomaly Detection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3A8F297-FBDA-46B2-B7E2-C8015B2C5A98}"/>
              </a:ext>
            </a:extLst>
          </p:cNvPr>
          <p:cNvCxnSpPr>
            <a:cxnSpLocks/>
          </p:cNvCxnSpPr>
          <p:nvPr/>
        </p:nvCxnSpPr>
        <p:spPr>
          <a:xfrm flipH="1">
            <a:off x="6454323" y="3727097"/>
            <a:ext cx="11016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A525B3E-7C51-41CE-95BE-4E2DE322C17A}"/>
              </a:ext>
            </a:extLst>
          </p:cNvPr>
          <p:cNvSpPr/>
          <p:nvPr/>
        </p:nvSpPr>
        <p:spPr>
          <a:xfrm>
            <a:off x="5637290" y="3328272"/>
            <a:ext cx="786213" cy="821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97BDA4-28D3-4306-8315-B95CC835066C}"/>
              </a:ext>
            </a:extLst>
          </p:cNvPr>
          <p:cNvSpPr txBox="1"/>
          <p:nvPr/>
        </p:nvSpPr>
        <p:spPr>
          <a:xfrm>
            <a:off x="5652700" y="3415788"/>
            <a:ext cx="786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Side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97A116-B6FB-4E22-9C5E-E986FBA73F33}"/>
              </a:ext>
            </a:extLst>
          </p:cNvPr>
          <p:cNvSpPr/>
          <p:nvPr/>
        </p:nvSpPr>
        <p:spPr>
          <a:xfrm>
            <a:off x="7555951" y="3315646"/>
            <a:ext cx="1600200" cy="10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Anomalous Bunch and create a GIF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DDF6101-F395-4342-9FB3-E25ECC7E4BA2}"/>
              </a:ext>
            </a:extLst>
          </p:cNvPr>
          <p:cNvCxnSpPr>
            <a:cxnSpLocks/>
            <a:stCxn id="27" idx="1"/>
            <a:endCxn id="31" idx="0"/>
          </p:cNvCxnSpPr>
          <p:nvPr/>
        </p:nvCxnSpPr>
        <p:spPr>
          <a:xfrm>
            <a:off x="8312910" y="2781130"/>
            <a:ext cx="43141" cy="534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FD43129-E135-426A-AFEF-E886747CE3AE}"/>
              </a:ext>
            </a:extLst>
          </p:cNvPr>
          <p:cNvSpPr/>
          <p:nvPr/>
        </p:nvSpPr>
        <p:spPr>
          <a:xfrm>
            <a:off x="6469732" y="3432280"/>
            <a:ext cx="11016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Return gif Base 64 string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0C6AC8-CC4A-4A4B-A8CB-ACF8466C5F22}"/>
              </a:ext>
            </a:extLst>
          </p:cNvPr>
          <p:cNvSpPr/>
          <p:nvPr/>
        </p:nvSpPr>
        <p:spPr>
          <a:xfrm>
            <a:off x="2943712" y="3328273"/>
            <a:ext cx="1600200" cy="821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Render on Browser using JS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074F6F-F553-43CD-BF08-0D95757C8EAE}"/>
              </a:ext>
            </a:extLst>
          </p:cNvPr>
          <p:cNvCxnSpPr>
            <a:stCxn id="30" idx="1"/>
            <a:endCxn id="34" idx="3"/>
          </p:cNvCxnSpPr>
          <p:nvPr/>
        </p:nvCxnSpPr>
        <p:spPr>
          <a:xfrm flipH="1" flipV="1">
            <a:off x="4543912" y="3738953"/>
            <a:ext cx="11087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125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down the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application can be used in video surveillance to detect abnormal events as it’s based on unsupervised learning, the advantage being that the only ingredient required is a long video segment containing only normal events in a fixed view</a:t>
            </a:r>
          </a:p>
          <a:p>
            <a:r>
              <a:rPr lang="en-US" dirty="0"/>
              <a:t>Achieve better performance by pruning the model</a:t>
            </a:r>
          </a:p>
          <a:p>
            <a:r>
              <a:rPr lang="en-US" dirty="0"/>
              <a:t>Localize the anomalies and draw bounding boxes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17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2064130"/>
            <a:ext cx="4881088" cy="390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75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1282153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Videos are basically multiple frames in a sequence which have several objects in them at any given moment. As part of this project, we propose a spatiotemporal architecture for anomaly detection in videos including crowded scenes. </a:t>
            </a:r>
          </a:p>
        </p:txBody>
      </p:sp>
    </p:spTree>
    <p:extLst>
      <p:ext uri="{BB962C8B-B14F-4D97-AF65-F5344CB8AC3E}">
        <p14:creationId xmlns:p14="http://schemas.microsoft.com/office/powerpoint/2010/main" val="78661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videos into frames</a:t>
            </a:r>
          </a:p>
          <a:p>
            <a:r>
              <a:rPr lang="en-US" dirty="0"/>
              <a:t>Learn spatial and temporal features per batch of frames </a:t>
            </a:r>
          </a:p>
          <a:p>
            <a:r>
              <a:rPr lang="en-US" dirty="0"/>
              <a:t>Detect the anomalous batch of frames and</a:t>
            </a:r>
          </a:p>
          <a:p>
            <a:r>
              <a:rPr lang="en-US" dirty="0"/>
              <a:t>Convert the anomalous batch into a gif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6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Approach -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chose Avenue Dataset which has 21 training videos and 16 testing videos</a:t>
            </a:r>
          </a:p>
          <a:p>
            <a:r>
              <a:rPr lang="en-US" dirty="0"/>
              <a:t>The training dataset does not contain any anomalies</a:t>
            </a:r>
          </a:p>
          <a:p>
            <a:r>
              <a:rPr lang="en-US" dirty="0"/>
              <a:t>The normal scenes consists of people walking between staircase and subway entrance whereas the abnormal events are people running, walking in opposite directions, loitering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The dataset can be found on the below link :</a:t>
            </a:r>
          </a:p>
          <a:p>
            <a:pPr marL="0" indent="0">
              <a:buNone/>
            </a:pPr>
            <a:r>
              <a:rPr lang="en-US" u="sng" dirty="0">
                <a:solidFill>
                  <a:schemeClr val="accent1"/>
                </a:solidFill>
              </a:rPr>
              <a:t>http://</a:t>
            </a:r>
            <a:r>
              <a:rPr lang="en-US" u="sng" dirty="0" err="1">
                <a:solidFill>
                  <a:schemeClr val="accent1"/>
                </a:solidFill>
              </a:rPr>
              <a:t>www.cse.cuhk.edu.hk</a:t>
            </a:r>
            <a:r>
              <a:rPr lang="en-US" u="sng" dirty="0">
                <a:solidFill>
                  <a:schemeClr val="accent1"/>
                </a:solidFill>
              </a:rPr>
              <a:t>/</a:t>
            </a:r>
            <a:r>
              <a:rPr lang="en-US" u="sng" dirty="0" err="1">
                <a:solidFill>
                  <a:schemeClr val="accent1"/>
                </a:solidFill>
              </a:rPr>
              <a:t>leojia</a:t>
            </a:r>
            <a:r>
              <a:rPr lang="en-US" u="sng" dirty="0">
                <a:solidFill>
                  <a:schemeClr val="accent1"/>
                </a:solidFill>
              </a:rPr>
              <a:t>/projects/</a:t>
            </a:r>
            <a:r>
              <a:rPr lang="en-US" u="sng" dirty="0" err="1">
                <a:solidFill>
                  <a:schemeClr val="accent1"/>
                </a:solidFill>
              </a:rPr>
              <a:t>detectabnormal</a:t>
            </a:r>
            <a:r>
              <a:rPr lang="en-US" u="sng" dirty="0">
                <a:solidFill>
                  <a:schemeClr val="accent1"/>
                </a:solidFill>
              </a:rPr>
              <a:t>/</a:t>
            </a:r>
            <a:r>
              <a:rPr lang="en-US" u="sng" dirty="0" err="1">
                <a:solidFill>
                  <a:schemeClr val="accent1"/>
                </a:solidFill>
              </a:rPr>
              <a:t>dataset.html</a:t>
            </a:r>
            <a:endParaRPr lang="en-US" u="sng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179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</a:t>
            </a:r>
            <a:r>
              <a:rPr lang="mr-IN" dirty="0"/>
              <a:t>–</a:t>
            </a:r>
            <a:r>
              <a:rPr lang="en-US" dirty="0"/>
              <a:t> Model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are using Spatial Temporal Convolution Technique to detect anomalies </a:t>
            </a:r>
          </a:p>
          <a:p>
            <a:r>
              <a:rPr lang="en-US" dirty="0"/>
              <a:t>In our model, spatial encoder and decoder have two convolutional and </a:t>
            </a:r>
            <a:r>
              <a:rPr lang="en-US" dirty="0" err="1"/>
              <a:t>deconvolutional</a:t>
            </a:r>
            <a:r>
              <a:rPr lang="en-US" dirty="0"/>
              <a:t> layers respectively, and the temporal encoder is a 3 layer convolutional LSTM model</a:t>
            </a:r>
          </a:p>
          <a:p>
            <a:r>
              <a:rPr lang="en-US" dirty="0"/>
              <a:t>The model is trained using back-propagation in an unsupervised manner, by minimizing the reconstruction error of the decoded results from the original inputs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621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18F56D-A397-4380-B043-756C6FBE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006"/>
            <a:ext cx="7458075" cy="5208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6A3FE5-C4E4-4BAF-B12A-77D62375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709" y="1449282"/>
            <a:ext cx="4410075" cy="402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89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the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986ED-748F-49C4-99BB-7AB62AC2F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19" y="2477358"/>
            <a:ext cx="9788577" cy="224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52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r>
              <a:rPr lang="en-US" dirty="0"/>
              <a:t> Graph for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52" y="1276985"/>
            <a:ext cx="107454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4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 with this</a:t>
            </a:r>
          </a:p>
        </p:txBody>
      </p:sp>
      <p:pic>
        <p:nvPicPr>
          <p:cNvPr id="8" name="Content Placeholder 7" descr="A building with a store on the sidewalk&#10;&#10;Description generated with high confidence">
            <a:extLst>
              <a:ext uri="{FF2B5EF4-FFF2-40B4-BE49-F238E27FC236}">
                <a16:creationId xmlns:a16="http://schemas.microsoft.com/office/drawing/2014/main" id="{7CFA5466-71E2-47BB-B1CE-5542D5F6F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3099" y="1714500"/>
            <a:ext cx="6096000" cy="3429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97D96-760D-4E26-94D6-79195C520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40" y="1714500"/>
            <a:ext cx="566829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6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</TotalTime>
  <Words>412</Words>
  <Application>Microsoft Office PowerPoint</Application>
  <PresentationFormat>Widescreen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Mangal</vt:lpstr>
      <vt:lpstr>Office Theme</vt:lpstr>
      <vt:lpstr>Anomaly Detection in Videos</vt:lpstr>
      <vt:lpstr>Introduction</vt:lpstr>
      <vt:lpstr>Our Scope</vt:lpstr>
      <vt:lpstr>Our Approach - Dataset</vt:lpstr>
      <vt:lpstr>Approach – Model Implementation</vt:lpstr>
      <vt:lpstr>PowerPoint Presentation</vt:lpstr>
      <vt:lpstr>Analysis of the Model</vt:lpstr>
      <vt:lpstr>Tensorboard Graph for </vt:lpstr>
      <vt:lpstr>What we did with this</vt:lpstr>
      <vt:lpstr>How we made it</vt:lpstr>
      <vt:lpstr>PowerPoint Presentation</vt:lpstr>
      <vt:lpstr>Further down the line</vt:lpstr>
      <vt:lpstr>Have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in Videos</dc:title>
  <dc:creator>Pranay Jagdip Mankad</dc:creator>
  <cp:lastModifiedBy>Priyesh kaushik</cp:lastModifiedBy>
  <cp:revision>28</cp:revision>
  <dcterms:created xsi:type="dcterms:W3CDTF">2017-12-15T18:45:22Z</dcterms:created>
  <dcterms:modified xsi:type="dcterms:W3CDTF">2018-12-14T00:46:55Z</dcterms:modified>
</cp:coreProperties>
</file>